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0" r:id="rId2"/>
    <p:sldId id="289" r:id="rId3"/>
    <p:sldId id="290" r:id="rId4"/>
    <p:sldId id="294" r:id="rId5"/>
    <p:sldId id="295" r:id="rId6"/>
    <p:sldId id="297" r:id="rId7"/>
    <p:sldId id="298" r:id="rId8"/>
    <p:sldId id="299" r:id="rId9"/>
    <p:sldId id="300" r:id="rId10"/>
    <p:sldId id="301" r:id="rId11"/>
    <p:sldId id="302" r:id="rId12"/>
    <p:sldId id="293" r:id="rId13"/>
    <p:sldId id="292" r:id="rId14"/>
    <p:sldId id="305" r:id="rId15"/>
    <p:sldId id="308" r:id="rId16"/>
    <p:sldId id="303" r:id="rId17"/>
    <p:sldId id="304" r:id="rId18"/>
    <p:sldId id="311" r:id="rId19"/>
    <p:sldId id="313" r:id="rId20"/>
    <p:sldId id="314" r:id="rId21"/>
    <p:sldId id="309" r:id="rId22"/>
    <p:sldId id="310" r:id="rId23"/>
    <p:sldId id="317" r:id="rId24"/>
    <p:sldId id="315" r:id="rId25"/>
    <p:sldId id="316" r:id="rId26"/>
    <p:sldId id="320" r:id="rId27"/>
    <p:sldId id="318" r:id="rId28"/>
    <p:sldId id="319" r:id="rId29"/>
    <p:sldId id="323" r:id="rId30"/>
    <p:sldId id="324" r:id="rId31"/>
    <p:sldId id="325" r:id="rId32"/>
    <p:sldId id="326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197CA8-CED7-4952-AD3F-5D929FAFCFA5}">
          <p14:sldIdLst>
            <p14:sldId id="260"/>
            <p14:sldId id="289"/>
            <p14:sldId id="290"/>
            <p14:sldId id="294"/>
            <p14:sldId id="295"/>
            <p14:sldId id="297"/>
            <p14:sldId id="298"/>
            <p14:sldId id="299"/>
            <p14:sldId id="300"/>
            <p14:sldId id="301"/>
            <p14:sldId id="302"/>
            <p14:sldId id="293"/>
            <p14:sldId id="292"/>
            <p14:sldId id="305"/>
            <p14:sldId id="308"/>
            <p14:sldId id="303"/>
            <p14:sldId id="304"/>
            <p14:sldId id="311"/>
            <p14:sldId id="313"/>
            <p14:sldId id="314"/>
            <p14:sldId id="309"/>
            <p14:sldId id="310"/>
            <p14:sldId id="317"/>
            <p14:sldId id="315"/>
            <p14:sldId id="316"/>
            <p14:sldId id="320"/>
            <p14:sldId id="318"/>
            <p14:sldId id="319"/>
            <p14:sldId id="323"/>
            <p14:sldId id="324"/>
            <p14:sldId id="325"/>
            <p14:sldId id="326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68C"/>
    <a:srgbClr val="091A2D"/>
    <a:srgbClr val="0E2A4A"/>
    <a:srgbClr val="E6E6E6"/>
    <a:srgbClr val="254980"/>
    <a:srgbClr val="A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4CBC46-D5C9-A6C8-6A93-B762869A8BCE}" v="4656" dt="2024-06-19T11:12:44.6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A5781-754A-41C2-B60D-9E2EB9FCC6F1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AF4CA-3452-4425-9EBE-5203C3779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2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CE16-6C79-D679-CAD0-2FF30C6CF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69A78-218F-2F53-535F-1C74BCB22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6719A-0558-B87D-AED3-6610FBD61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9139E-2D75-829F-BE41-D14377F42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05C02-EE79-8993-BE6D-D95039FA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6396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3590-4EE1-8E2E-E251-8732DAC7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7C2A1-009A-AAFB-5EEC-03578D24E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B22BE-3A24-787D-1BD4-8268504FE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EAF72-92C2-327E-51C3-1209E7AA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A71AB-0A9E-D29D-CD9B-A9A77F03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2597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7F32B-8029-D525-99EF-F5AEE0E08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6D2D9-F62A-E95B-2F95-CD4ED0752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3550-EBD6-0DEF-7743-103225A0B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73B0B-B82B-F3C3-07B3-E4C9E1D1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2AC70-94E7-CB9A-24DA-5AB277F8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9492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BF5B-4CA2-E183-A8F2-E818FC03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E8A67-670A-29B0-5251-82481D70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5678E-5C60-B014-567B-91C25C7A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CFA64-54C8-D0AB-158C-C5F111A03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940FA-348D-6CF1-CA1C-A55B68D29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446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F82B-AAC0-1DB2-7B5E-787DF5712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5D2DD-D6ED-35EB-7DE7-430351D40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F64EB-C4C5-4B25-32F1-810D53E4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14452-3FA9-A125-6698-4F2165B0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DAC87-1931-1CFA-E63A-EF7556A9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486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427B-591D-F855-6F56-CBC7F91D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23ED3-C1AE-C6FC-A982-AB6FDCB55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F06B6-D2B6-6925-529B-CA4F48026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6E442-AC4F-360B-7F02-FDE32C7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F392-27D3-AF86-0FBE-DB034285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D6B57-20BA-BE7F-691B-2F30FBB2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3138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7897B-9C09-36EC-A561-6AD5F226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2392A-E8EF-1D54-84E6-41697FE23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D5C0F-C432-51B8-C67D-05D4F2A01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36DAD-1D47-2059-81DC-D1B8F62C1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17002-0C94-F7DA-B9A9-B80037141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924AD-B070-CF76-7E26-C96A3BAC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77EA17-42A0-EF1D-963D-B2F6D7C5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31331-E8C5-E120-ED48-6608C1DC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523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20B6-6AC6-78DE-3198-927023A2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3611D-66E0-021D-72B8-128FB25D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74187-8F14-B01F-F759-0976E57F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DC12-4720-5D89-81E7-AB2BD705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8389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CA0542-7CB5-C345-3FD6-BBD4FCDD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72B61-8904-B479-5800-C2A78542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C6BA-CF44-A737-C370-6AF4B74B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2214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F639-2B09-CB09-72A7-7AAA6AF6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7FDC2-3958-ADFC-7095-F525E1E4B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5E09F-C369-5916-D7DA-6FE96730A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1525F-F372-0645-A699-2B5E5CEF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D0FC0-2CAD-4585-A5A1-306C5CC3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4567C-8513-5579-F53B-BF9F8C11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5561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3214-59B7-9611-C118-826D5CA5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8C82E-BCEB-BDBB-DF79-122E035FE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F4A9-0E36-6962-4392-7E429A499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D5ABF-A50F-3629-B177-4B8F20EA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5B674-F561-B0E1-5152-C9F87497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5AC78-C04C-657D-0021-EEDB3BFB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6135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040E3-8EDB-AC9E-B06E-00E388CF9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DCB11-5A0D-C041-3E62-F1F47AE42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3CE00-6F83-A850-B771-824200263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3F77-A1B2-49F2-914E-2BA88358763E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98738-6BFC-1608-8C68-5EB8190D2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51F9A-37C0-1898-869F-A9D38A440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8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FA568-78CE-B98A-AB63-35D29452F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DD9BB9-B006-244F-0EC8-113DE478DBC7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74E3C-107A-4138-C2F8-C86594059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3036323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3800" dirty="0">
                <a:solidFill>
                  <a:schemeClr val="bg1"/>
                </a:solidFill>
                <a:latin typeface="Arial Black"/>
              </a:rPr>
              <a:t>IoT </a:t>
            </a:r>
            <a:r>
              <a:rPr lang="en-US" sz="13800" err="1">
                <a:solidFill>
                  <a:schemeClr val="bg1"/>
                </a:solidFill>
                <a:latin typeface="Arial Black"/>
              </a:rPr>
              <a:t>Projekat</a:t>
            </a:r>
            <a:r>
              <a:rPr lang="en-US" sz="13800" dirty="0">
                <a:solidFill>
                  <a:schemeClr val="bg1"/>
                </a:solidFill>
                <a:latin typeface="Arial Black"/>
              </a:rPr>
              <a:t> 2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3FA8DD-1343-DA6F-7D2C-45AC30BAE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260587"/>
              </p:ext>
            </p:extLst>
          </p:nvPr>
        </p:nvGraphicFramePr>
        <p:xfrm>
          <a:off x="852452" y="5976524"/>
          <a:ext cx="1048709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3546">
                  <a:extLst>
                    <a:ext uri="{9D8B030D-6E8A-4147-A177-3AD203B41FA5}">
                      <a16:colId xmlns:a16="http://schemas.microsoft.com/office/drawing/2014/main" val="692526327"/>
                    </a:ext>
                  </a:extLst>
                </a:gridCol>
                <a:gridCol w="5243546">
                  <a:extLst>
                    <a:ext uri="{9D8B030D-6E8A-4147-A177-3AD203B41FA5}">
                      <a16:colId xmlns:a16="http://schemas.microsoft.com/office/drawing/2014/main" val="298879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Student: Marko Stanković, 1705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Profesor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: Dragan Stojanović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428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73780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Slika 6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CE2CF75F-195D-367C-3685-AE9117B78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711821"/>
            <a:ext cx="11379200" cy="293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9866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lika 1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14914747-0989-5AB6-485F-D8522C3E9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-188237"/>
            <a:ext cx="11887200" cy="672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90390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3431434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3800" dirty="0" err="1">
                <a:solidFill>
                  <a:schemeClr val="bg1"/>
                </a:solidFill>
                <a:latin typeface="Arial Black"/>
              </a:rPr>
              <a:t>Izvlačenje</a:t>
            </a:r>
            <a:r>
              <a:rPr lang="en-US" sz="13800" dirty="0">
                <a:solidFill>
                  <a:schemeClr val="bg1"/>
                </a:solidFill>
                <a:latin typeface="Arial Black"/>
              </a:rPr>
              <a:t> feature-a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17050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90318" y="-9678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Izvlačenje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feature-a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992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Za </a:t>
            </a:r>
            <a:r>
              <a:rPr lang="en-US" sz="3600" b="1" dirty="0" err="1">
                <a:solidFill>
                  <a:schemeClr val="bg1"/>
                </a:solidFill>
              </a:rPr>
              <a:t>izvlačenje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fičera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iz</a:t>
            </a:r>
            <a:r>
              <a:rPr lang="en-US" sz="3600" b="1" dirty="0">
                <a:solidFill>
                  <a:schemeClr val="bg1"/>
                </a:solidFill>
              </a:rPr>
              <a:t> </a:t>
            </a:r>
            <a:r>
              <a:rPr lang="en-US" sz="3600" b="1" dirty="0" err="1">
                <a:solidFill>
                  <a:schemeClr val="bg1"/>
                </a:solidFill>
              </a:rPr>
              <a:t>naših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podataka</a:t>
            </a:r>
            <a:r>
              <a:rPr lang="en-US" sz="3600" b="1" dirty="0">
                <a:solidFill>
                  <a:schemeClr val="bg1"/>
                </a:solidFill>
              </a:rPr>
              <a:t> </a:t>
            </a:r>
            <a:r>
              <a:rPr lang="en-US" sz="3600" b="1" dirty="0" err="1">
                <a:solidFill>
                  <a:schemeClr val="bg1"/>
                </a:solidFill>
              </a:rPr>
              <a:t>koristimo</a:t>
            </a:r>
            <a:r>
              <a:rPr lang="en-US" sz="3600" b="1" dirty="0">
                <a:solidFill>
                  <a:schemeClr val="bg1"/>
                </a:solidFill>
              </a:rPr>
              <a:t> MFCC </a:t>
            </a:r>
            <a:r>
              <a:rPr lang="en-US" sz="3600" b="1" dirty="0" err="1">
                <a:solidFill>
                  <a:schemeClr val="bg1"/>
                </a:solidFill>
              </a:rPr>
              <a:t>algoritam</a:t>
            </a:r>
            <a:endParaRPr lang="en-US" sz="36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cs typeface="Calibri"/>
              </a:rPr>
              <a:t>Pomoću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ovog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algoritma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dobijamo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spektralne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osobine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audio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signala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pogodne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za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treniranje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modela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pogotovo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domenu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prepoznavanja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različitih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audio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signala</a:t>
            </a:r>
            <a:endParaRPr lang="en-US" sz="36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8947486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Slika 6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DD33B10C-94FB-52D0-D56A-F8B48EADA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33" y="144291"/>
            <a:ext cx="11650133" cy="65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4693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lika 1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C8027A4D-D992-F847-CA5D-D9402CF54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44" y="96217"/>
            <a:ext cx="11875911" cy="667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1047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3075834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3800" err="1">
                <a:solidFill>
                  <a:schemeClr val="bg1"/>
                </a:solidFill>
                <a:latin typeface="Arial Black"/>
              </a:rPr>
              <a:t>Treniranje</a:t>
            </a:r>
            <a:r>
              <a:rPr lang="en-US" sz="138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13800" err="1">
                <a:solidFill>
                  <a:schemeClr val="bg1"/>
                </a:solidFill>
                <a:latin typeface="Arial Black"/>
              </a:rPr>
              <a:t>modela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12563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79785" y="-9678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Treniranje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modela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4480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Za </a:t>
            </a:r>
            <a:r>
              <a:rPr lang="en-US" sz="3200" b="1" err="1">
                <a:solidFill>
                  <a:schemeClr val="bg1"/>
                </a:solidFill>
              </a:rPr>
              <a:t>treniranje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modela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koristićemo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err="1">
                <a:solidFill>
                  <a:schemeClr val="bg1"/>
                </a:solidFill>
              </a:rPr>
              <a:t>konvolucijsku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neuronsku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mrežu</a:t>
            </a:r>
            <a:endParaRPr lang="en-US" sz="3200" b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err="1">
                <a:solidFill>
                  <a:schemeClr val="bg1"/>
                </a:solidFill>
                <a:cs typeface="Calibri"/>
              </a:rPr>
              <a:t>Zadatak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ove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mreže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je da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izvrši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klasifikaciju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naših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podataka</a:t>
            </a:r>
            <a:endParaRPr lang="en-US" sz="3200" b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err="1">
                <a:solidFill>
                  <a:schemeClr val="bg1"/>
                </a:solidFill>
                <a:cs typeface="Calibri"/>
              </a:rPr>
              <a:t>Arhitekturu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neuronske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mreže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nećemo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menjati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jer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smo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pri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prvom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treniranju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defaultnim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podešavanjima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dobili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zadovoljavajuću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preciznost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modela</a:t>
            </a:r>
            <a:endParaRPr lang="en-US" sz="32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185511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Slika 6" descr="Slika na kojoj se nalazi tekst, snimak ekrana, broj, Font&#10;&#10;Opis je automatski generisan">
            <a:extLst>
              <a:ext uri="{FF2B5EF4-FFF2-40B4-BE49-F238E27FC236}">
                <a16:creationId xmlns:a16="http://schemas.microsoft.com/office/drawing/2014/main" id="{C895C744-516F-4118-E3BE-393026181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2" y="86587"/>
            <a:ext cx="11830755" cy="667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377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lika 1" descr="Slika na kojoj se nalazi tekst, snimak ekrana, softver, dijagram&#10;&#10;Opis je automatski generisan">
            <a:extLst>
              <a:ext uri="{FF2B5EF4-FFF2-40B4-BE49-F238E27FC236}">
                <a16:creationId xmlns:a16="http://schemas.microsoft.com/office/drawing/2014/main" id="{04890B8C-BD1E-80DF-F97F-FE9ED2FBF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23" y="100153"/>
            <a:ext cx="11825111" cy="666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670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5EC9B-FD6D-BC13-361A-47DBAF2E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00B63-4834-CAE4-31B7-6682B1692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5F86B2-FF51-9DD5-324D-2943F4CB7F7D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DB288-2BB9-033F-9EB4-26E19A862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208805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13800" dirty="0" err="1">
                <a:solidFill>
                  <a:schemeClr val="bg1"/>
                </a:solidFill>
                <a:latin typeface="Arial Black"/>
              </a:rPr>
              <a:t>Uvod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6083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79785" y="-1340379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Treniranje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modela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16024" y="933910"/>
            <a:ext cx="11010431" cy="59253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Da </a:t>
            </a:r>
            <a:r>
              <a:rPr lang="en-US" sz="3200" b="1" dirty="0" err="1">
                <a:solidFill>
                  <a:schemeClr val="bg1"/>
                </a:solidFill>
              </a:rPr>
              <a:t>nismo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dobili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zadovoljavajuću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preciznost</a:t>
            </a:r>
            <a:r>
              <a:rPr lang="en-US" sz="3200" b="1" dirty="0">
                <a:solidFill>
                  <a:schemeClr val="bg1"/>
                </a:solidFill>
              </a:rPr>
              <a:t>, u </a:t>
            </a:r>
            <a:r>
              <a:rPr lang="en-US" sz="3200" b="1" dirty="0" err="1">
                <a:solidFill>
                  <a:schemeClr val="bg1"/>
                </a:solidFill>
              </a:rPr>
              <a:t>ovom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koraku</a:t>
            </a:r>
            <a:r>
              <a:rPr lang="en-US" sz="3200" b="1" dirty="0">
                <a:solidFill>
                  <a:schemeClr val="bg1"/>
                </a:solidFill>
              </a:rPr>
              <a:t>, </a:t>
            </a:r>
            <a:r>
              <a:rPr lang="en-US" sz="3200" b="1" dirty="0" err="1">
                <a:solidFill>
                  <a:schemeClr val="bg1"/>
                </a:solidFill>
              </a:rPr>
              <a:t>mogli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dirty="0" err="1">
                <a:solidFill>
                  <a:schemeClr val="bg1"/>
                </a:solidFill>
              </a:rPr>
              <a:t>bismo</a:t>
            </a:r>
            <a:r>
              <a:rPr lang="en-US" sz="3200" b="1" dirty="0">
                <a:solidFill>
                  <a:schemeClr val="bg1"/>
                </a:solidFill>
              </a:rPr>
              <a:t> da </a:t>
            </a:r>
            <a:r>
              <a:rPr lang="en-US" sz="3200" b="1" dirty="0" err="1">
                <a:solidFill>
                  <a:schemeClr val="bg1"/>
                </a:solidFill>
              </a:rPr>
              <a:t>menjamo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hiperparametre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dirty="0" err="1">
                <a:solidFill>
                  <a:schemeClr val="bg1"/>
                </a:solidFill>
              </a:rPr>
              <a:t>modela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cs typeface="Calibri"/>
              </a:rPr>
              <a:t>Arhitekturu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mreže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vreme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treniranja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Calibri"/>
              </a:rPr>
              <a:t>Kako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nam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preciznost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veća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od 90%, za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ovaj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projekat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 to je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nego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zadovoljavajuće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err="1">
                <a:solidFill>
                  <a:schemeClr val="bg1"/>
                </a:solidFill>
                <a:cs typeface="Calibri"/>
              </a:rPr>
              <a:t>Ostaje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samo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da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testiramo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model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nad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20%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ostavljenih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test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podataka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model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nikada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video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tokom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procesa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treniranja</a:t>
            </a:r>
            <a:endParaRPr lang="en-US" sz="32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044534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3025034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3800" dirty="0" err="1">
                <a:solidFill>
                  <a:schemeClr val="bg1"/>
                </a:solidFill>
                <a:latin typeface="Arial Black"/>
              </a:rPr>
              <a:t>Testiranje</a:t>
            </a:r>
            <a:r>
              <a:rPr lang="en-US" sz="138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13800" dirty="0" err="1">
                <a:solidFill>
                  <a:schemeClr val="bg1"/>
                </a:solidFill>
                <a:latin typeface="Arial Black"/>
              </a:rPr>
              <a:t>modela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60547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040274" y="-9678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Testiranje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modela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5498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</a:rPr>
              <a:t>Prilikom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raspodele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podataka</a:t>
            </a:r>
            <a:r>
              <a:rPr lang="en-US" sz="2800" b="1" dirty="0">
                <a:solidFill>
                  <a:schemeClr val="bg1"/>
                </a:solidFill>
              </a:rPr>
              <a:t>, </a:t>
            </a:r>
            <a:r>
              <a:rPr lang="en-US" sz="2800" b="1" dirty="0" err="1">
                <a:solidFill>
                  <a:schemeClr val="bg1"/>
                </a:solidFill>
              </a:rPr>
              <a:t>imali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smo</a:t>
            </a:r>
            <a:r>
              <a:rPr lang="en-US" sz="2800" b="1" dirty="0">
                <a:solidFill>
                  <a:schemeClr val="bg1"/>
                </a:solidFill>
              </a:rPr>
              <a:t> 4 </a:t>
            </a:r>
            <a:r>
              <a:rPr lang="en-US" sz="2800" b="1" dirty="0" err="1">
                <a:solidFill>
                  <a:schemeClr val="bg1"/>
                </a:solidFill>
              </a:rPr>
              <a:t>klase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podataka</a:t>
            </a:r>
            <a:r>
              <a:rPr lang="en-US" sz="2800" b="1" dirty="0">
                <a:solidFill>
                  <a:schemeClr val="bg1"/>
                </a:solidFill>
              </a:rPr>
              <a:t>, </a:t>
            </a:r>
            <a:r>
              <a:rPr lang="en-US" sz="2800" b="1" dirty="0" err="1">
                <a:solidFill>
                  <a:schemeClr val="bg1"/>
                </a:solidFill>
              </a:rPr>
              <a:t>ovo</a:t>
            </a:r>
            <a:r>
              <a:rPr lang="en-US" sz="2800" b="1" dirty="0">
                <a:solidFill>
                  <a:schemeClr val="bg1"/>
                </a:solidFill>
              </a:rPr>
              <a:t> </a:t>
            </a:r>
            <a:r>
              <a:rPr lang="en-US" sz="2800" b="1" dirty="0" err="1">
                <a:solidFill>
                  <a:schemeClr val="bg1"/>
                </a:solidFill>
              </a:rPr>
              <a:t>smo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uradili</a:t>
            </a:r>
            <a:r>
              <a:rPr lang="en-US" sz="2800" b="1" dirty="0">
                <a:solidFill>
                  <a:schemeClr val="bg1"/>
                </a:solidFill>
              </a:rPr>
              <a:t> da bi </a:t>
            </a:r>
            <a:r>
              <a:rPr lang="en-US" sz="2800" b="1" dirty="0" err="1">
                <a:solidFill>
                  <a:schemeClr val="bg1"/>
                </a:solidFill>
              </a:rPr>
              <a:t>izbegli</a:t>
            </a:r>
            <a:r>
              <a:rPr lang="en-US" sz="2800" b="1" dirty="0">
                <a:solidFill>
                  <a:schemeClr val="bg1"/>
                </a:solidFill>
              </a:rPr>
              <a:t> </a:t>
            </a:r>
            <a:r>
              <a:rPr lang="en-US" sz="2800" b="1" dirty="0" err="1">
                <a:solidFill>
                  <a:schemeClr val="bg1"/>
                </a:solidFill>
              </a:rPr>
              <a:t>kreiranje</a:t>
            </a:r>
            <a:r>
              <a:rPr lang="en-US" sz="2800" b="1" dirty="0">
                <a:solidFill>
                  <a:schemeClr val="bg1"/>
                </a:solidFill>
              </a:rPr>
              <a:t> </a:t>
            </a:r>
            <a:r>
              <a:rPr lang="en-US" sz="2800" b="1" dirty="0" err="1">
                <a:solidFill>
                  <a:schemeClr val="bg1"/>
                </a:solidFill>
              </a:rPr>
              <a:t>naivnog</a:t>
            </a:r>
            <a:r>
              <a:rPr lang="en-US" sz="2800" b="1" dirty="0">
                <a:solidFill>
                  <a:schemeClr val="bg1"/>
                </a:solidFill>
              </a:rPr>
              <a:t> </a:t>
            </a:r>
            <a:r>
              <a:rPr lang="en-US" sz="2800" b="1" dirty="0" err="1">
                <a:solidFill>
                  <a:schemeClr val="bg1"/>
                </a:solidFill>
              </a:rPr>
              <a:t>klasifikatora</a:t>
            </a:r>
            <a:endParaRPr lang="en-US" sz="28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cs typeface="Calibri"/>
              </a:rPr>
              <a:t>Pored toga,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svi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podaci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podeljeni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 u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dve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grupe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, 80% je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korišćeno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za 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treniranje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modela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, a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poslednjih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 20% za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njegovo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testiranje</a:t>
            </a:r>
            <a:endParaRPr lang="en-US" sz="2800" b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cs typeface="Calibri"/>
              </a:rPr>
              <a:t>Test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podatke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model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nikada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video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njima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ćemo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utvrditi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da li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došlo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do "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overfitovanja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"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modela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odnosno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da li model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nije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previše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specijalizovan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trening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podacima</a:t>
            </a:r>
            <a:endParaRPr lang="en-US" sz="28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015568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Slika 6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68D7A2FC-CBAA-0C61-9E68-69C32075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55" y="193225"/>
            <a:ext cx="11593688" cy="647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6618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208805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13800" dirty="0">
                <a:solidFill>
                  <a:schemeClr val="bg1"/>
                </a:solidFill>
                <a:latin typeface="Arial Black"/>
              </a:rPr>
              <a:t>Deploy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2673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066629" y="-860602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Arial Black"/>
              </a:rPr>
              <a:t>Deploy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33304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</a:rPr>
              <a:t>Nakon</a:t>
            </a:r>
            <a:r>
              <a:rPr lang="en-US" sz="3600" b="1" dirty="0">
                <a:solidFill>
                  <a:schemeClr val="bg1"/>
                </a:solidFill>
              </a:rPr>
              <a:t> </a:t>
            </a:r>
            <a:r>
              <a:rPr lang="en-US" sz="3600" b="1" dirty="0" err="1">
                <a:solidFill>
                  <a:schemeClr val="bg1"/>
                </a:solidFill>
              </a:rPr>
              <a:t>što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smo</a:t>
            </a:r>
            <a:r>
              <a:rPr lang="en-US" sz="3600" b="1" dirty="0">
                <a:solidFill>
                  <a:schemeClr val="bg1"/>
                </a:solidFill>
              </a:rPr>
              <a:t> </a:t>
            </a:r>
            <a:r>
              <a:rPr lang="en-US" sz="3600" b="1" dirty="0" err="1">
                <a:solidFill>
                  <a:schemeClr val="bg1"/>
                </a:solidFill>
              </a:rPr>
              <a:t>završili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treniranje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našeg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modela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ostaje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još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samo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povezivanje</a:t>
            </a:r>
            <a:r>
              <a:rPr lang="en-US" sz="3600" b="1" dirty="0">
                <a:solidFill>
                  <a:schemeClr val="bg1"/>
                </a:solidFill>
              </a:rPr>
              <a:t> </a:t>
            </a:r>
            <a:r>
              <a:rPr lang="en-US" sz="3600" b="1" dirty="0" err="1">
                <a:solidFill>
                  <a:schemeClr val="bg1"/>
                </a:solidFill>
              </a:rPr>
              <a:t>uređaja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na</a:t>
            </a:r>
            <a:r>
              <a:rPr lang="en-US" sz="3600" b="1" dirty="0">
                <a:solidFill>
                  <a:schemeClr val="bg1"/>
                </a:solidFill>
              </a:rPr>
              <a:t> edge impulse </a:t>
            </a:r>
            <a:r>
              <a:rPr lang="en-US" sz="3600" b="1" dirty="0" err="1">
                <a:solidFill>
                  <a:schemeClr val="bg1"/>
                </a:solidFill>
              </a:rPr>
              <a:t>platformu</a:t>
            </a:r>
            <a:r>
              <a:rPr lang="en-US" sz="3600" b="1" dirty="0">
                <a:solidFill>
                  <a:schemeClr val="bg1"/>
                </a:solidFill>
              </a:rPr>
              <a:t> </a:t>
            </a:r>
            <a:r>
              <a:rPr lang="en-US" sz="3600" b="1" dirty="0" err="1">
                <a:solidFill>
                  <a:schemeClr val="bg1"/>
                </a:solidFill>
              </a:rPr>
              <a:t>i</a:t>
            </a:r>
            <a:r>
              <a:rPr lang="en-US" sz="3600" b="1" dirty="0">
                <a:solidFill>
                  <a:schemeClr val="bg1"/>
                </a:solidFill>
              </a:rPr>
              <a:t> deploy </a:t>
            </a:r>
            <a:r>
              <a:rPr lang="en-US" sz="3600" b="1" dirty="0" err="1">
                <a:solidFill>
                  <a:schemeClr val="bg1"/>
                </a:solidFill>
              </a:rPr>
              <a:t>naše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biblioteke</a:t>
            </a:r>
            <a:endParaRPr lang="en-US" sz="3600" b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Sve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ovo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edge impulse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radi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za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nas</a:t>
            </a:r>
          </a:p>
        </p:txBody>
      </p:sp>
    </p:spTree>
    <p:extLst>
      <p:ext uri="{BB962C8B-B14F-4D97-AF65-F5344CB8AC3E}">
        <p14:creationId xmlns:p14="http://schemas.microsoft.com/office/powerpoint/2010/main" val="377156290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Slika 6" descr="Slika na kojoj se nalazi tekst, snimak ekrana, softver, Ikona na računaru&#10;&#10;Opis je automatski generisan">
            <a:extLst>
              <a:ext uri="{FF2B5EF4-FFF2-40B4-BE49-F238E27FC236}">
                <a16:creationId xmlns:a16="http://schemas.microsoft.com/office/drawing/2014/main" id="{D89AF335-2EA7-753D-642D-701548BF1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23" y="227197"/>
            <a:ext cx="11424355" cy="639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70621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208805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13800" dirty="0">
                <a:solidFill>
                  <a:schemeClr val="bg1"/>
                </a:solidFill>
                <a:latin typeface="Arial Black"/>
              </a:rPr>
              <a:t>Firmware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862783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52985" y="-838024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Arial Black"/>
              </a:rPr>
              <a:t>Firmware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161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</a:rPr>
              <a:t>Poslednji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koraci</a:t>
            </a:r>
            <a:r>
              <a:rPr lang="en-US" sz="3600" b="1" dirty="0">
                <a:solidFill>
                  <a:schemeClr val="bg1"/>
                </a:solidFill>
              </a:rPr>
              <a:t> </a:t>
            </a:r>
            <a:r>
              <a:rPr lang="en-US" sz="3600" b="1" dirty="0" err="1">
                <a:solidFill>
                  <a:schemeClr val="bg1"/>
                </a:solidFill>
              </a:rPr>
              <a:t>su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kreiranje</a:t>
            </a:r>
            <a:r>
              <a:rPr lang="en-US" sz="3600" b="1" dirty="0">
                <a:solidFill>
                  <a:schemeClr val="bg1"/>
                </a:solidFill>
              </a:rPr>
              <a:t> firmware-a za </a:t>
            </a:r>
            <a:r>
              <a:rPr lang="en-US" sz="3600" b="1" dirty="0" err="1">
                <a:solidFill>
                  <a:schemeClr val="bg1"/>
                </a:solidFill>
              </a:rPr>
              <a:t>naš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arduino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uređaj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cs typeface="Calibri"/>
              </a:rPr>
              <a:t>Ovo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podrazumeva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zadatke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koje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opisali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uvodu</a:t>
            </a:r>
            <a:endParaRPr lang="en-US" sz="36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cs typeface="Calibri"/>
              </a:rPr>
              <a:t>Treba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samo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importovati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biblioteku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koju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je edge impulse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platforma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generisala</a:t>
            </a:r>
            <a:endParaRPr lang="en-US" sz="2800" b="1" dirty="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036099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552985" y="-838024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Arial Black"/>
              </a:rPr>
              <a:t>Firmware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8682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cs typeface="Calibri"/>
              </a:rPr>
              <a:t>Ova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biblioteka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generiše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test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primere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 za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česte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scenarije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primene</a:t>
            </a:r>
            <a:endParaRPr lang="en-US" sz="30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err="1">
                <a:solidFill>
                  <a:schemeClr val="bg1"/>
                </a:solidFill>
                <a:cs typeface="Calibri"/>
              </a:rPr>
              <a:t>Upotrebićemo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continuos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microphone example, u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ovom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primeru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naš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uređaj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konstantno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sluša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možemo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, u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okviru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loop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funkcije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,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trigerovati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izvršenje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nekog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posla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po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prepoznavanju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reči</a:t>
            </a:r>
            <a:endParaRPr lang="en-US" sz="30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  <a:cs typeface="Calibri"/>
              </a:rPr>
              <a:t>Mi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ćemo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započeti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merenje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atmosferskog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pritiska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pri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detektovanju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naše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reči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"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vreme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", a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prekinuti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merenje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istog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pri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b="1" err="1">
                <a:solidFill>
                  <a:schemeClr val="bg1"/>
                </a:solidFill>
                <a:cs typeface="Calibri"/>
              </a:rPr>
              <a:t>reči</a:t>
            </a:r>
            <a:r>
              <a:rPr lang="en-US" sz="3000" b="1" dirty="0">
                <a:solidFill>
                  <a:schemeClr val="bg1"/>
                </a:solidFill>
                <a:cs typeface="Calibri"/>
              </a:rPr>
              <a:t> "stop"</a:t>
            </a:r>
          </a:p>
        </p:txBody>
      </p:sp>
    </p:spTree>
    <p:extLst>
      <p:ext uri="{BB962C8B-B14F-4D97-AF65-F5344CB8AC3E}">
        <p14:creationId xmlns:p14="http://schemas.microsoft.com/office/powerpoint/2010/main" val="209983723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A772D-D809-756F-A609-5151B3731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074F-9AB9-617E-FEE6-1D1831EF6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4F3C04-E2F9-13B4-C97E-65DB8083CE97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C4228-0BF4-2837-F86B-DD401EF89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60141" y="-860602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Uvod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64208-F0F6-62C7-E6E5-9F546E77B674}"/>
              </a:ext>
            </a:extLst>
          </p:cNvPr>
          <p:cNvSpPr txBox="1"/>
          <p:nvPr/>
        </p:nvSpPr>
        <p:spPr>
          <a:xfrm>
            <a:off x="927313" y="1464488"/>
            <a:ext cx="11010431" cy="44480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err="1">
                <a:solidFill>
                  <a:schemeClr val="bg1"/>
                </a:solidFill>
              </a:rPr>
              <a:t>Ideja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err="1">
                <a:solidFill>
                  <a:schemeClr val="bg1"/>
                </a:solidFill>
              </a:rPr>
              <a:t>projekta</a:t>
            </a:r>
            <a:r>
              <a:rPr lang="en-US" sz="3200" b="1" dirty="0">
                <a:solidFill>
                  <a:schemeClr val="bg1"/>
                </a:solidFill>
              </a:rPr>
              <a:t> je </a:t>
            </a:r>
            <a:r>
              <a:rPr lang="en-US" sz="3200" b="1" err="1">
                <a:solidFill>
                  <a:schemeClr val="bg1"/>
                </a:solidFill>
              </a:rPr>
              <a:t>kreiranje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err="1">
                <a:solidFill>
                  <a:schemeClr val="bg1"/>
                </a:solidFill>
              </a:rPr>
              <a:t>softvera</a:t>
            </a:r>
            <a:r>
              <a:rPr lang="en-US" sz="3200" b="1" dirty="0">
                <a:solidFill>
                  <a:schemeClr val="bg1"/>
                </a:solidFill>
              </a:rPr>
              <a:t> za Arduino Nano 33 BLE Sense, </a:t>
            </a:r>
            <a:r>
              <a:rPr lang="en-US" sz="3200" b="1" err="1">
                <a:solidFill>
                  <a:schemeClr val="bg1"/>
                </a:solidFill>
              </a:rPr>
              <a:t>pomoću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koga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err="1">
                <a:solidFill>
                  <a:schemeClr val="bg1"/>
                </a:solidFill>
              </a:rPr>
              <a:t>možemo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prepoznati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err="1">
                <a:solidFill>
                  <a:schemeClr val="bg1"/>
                </a:solidFill>
              </a:rPr>
              <a:t>glasovne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komande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započeti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određeno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merenje</a:t>
            </a:r>
            <a:endParaRPr lang="en-US" sz="3200" b="1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Calibri"/>
              </a:rPr>
              <a:t>Mi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ćemo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meriti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atmosferski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pritisak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aktivaciona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reč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koju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uređaj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treba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prepozna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je "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vreme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",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dok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je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reč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koja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obustavlja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merenje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"stop"</a:t>
            </a:r>
          </a:p>
        </p:txBody>
      </p:sp>
    </p:spTree>
    <p:extLst>
      <p:ext uri="{BB962C8B-B14F-4D97-AF65-F5344CB8AC3E}">
        <p14:creationId xmlns:p14="http://schemas.microsoft.com/office/powerpoint/2010/main" val="112978261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Slika 6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22249710-8674-6CA8-7844-399C60BF0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11" y="314597"/>
            <a:ext cx="11413066" cy="2802628"/>
          </a:xfrm>
          <a:prstGeom prst="rect">
            <a:avLst/>
          </a:prstGeom>
        </p:spPr>
      </p:pic>
      <p:pic>
        <p:nvPicPr>
          <p:cNvPr id="8" name="Slika 7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6A07B022-F91A-DEE9-65A8-B33FD3B03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22" y="3520126"/>
            <a:ext cx="11424355" cy="230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9136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lika 1" descr="Slika na kojoj se nalazi tekst, snimak ekrana, softver, Multimedijski softver&#10;&#10;Opis je automatski generisan">
            <a:extLst>
              <a:ext uri="{FF2B5EF4-FFF2-40B4-BE49-F238E27FC236}">
                <a16:creationId xmlns:a16="http://schemas.microsoft.com/office/drawing/2014/main" id="{927C1188-C606-65BF-9B9C-BF68E5C8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11" y="-129822"/>
            <a:ext cx="11384844" cy="711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49068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Slika 1" descr="Slika na kojoj se nalazi tekst, snimak ekrana, ekran, softver&#10;&#10;Opis je automatski generisan">
            <a:extLst>
              <a:ext uri="{FF2B5EF4-FFF2-40B4-BE49-F238E27FC236}">
                <a16:creationId xmlns:a16="http://schemas.microsoft.com/office/drawing/2014/main" id="{CF4EDDB8-88F9-E4CE-D1B6-3F5936E85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78" y="-16933"/>
            <a:ext cx="11091333" cy="689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7645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31761-D134-F114-7CBA-57056C1A0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69484A-B35A-B22F-6D4E-544FB125B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702112-0ACD-6024-A89F-32D455283B8A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A148E9-FBA9-B015-2D0E-3FBFD150D4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9" y="172084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Hvala</a:t>
            </a:r>
            <a:endParaRPr lang="en-US" sz="1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na</a:t>
            </a:r>
            <a:r>
              <a:rPr lang="en-US" sz="120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pažnji</a:t>
            </a:r>
            <a:endParaRPr lang="en-US" sz="1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319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A772D-D809-756F-A609-5151B3731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074F-9AB9-617E-FEE6-1D1831EF6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4F3C04-E2F9-13B4-C97E-65DB8083CE97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C4228-0BF4-2837-F86B-DD401EF89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60141" y="-860602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Uvod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64208-F0F6-62C7-E6E5-9F546E77B674}"/>
              </a:ext>
            </a:extLst>
          </p:cNvPr>
          <p:cNvSpPr txBox="1"/>
          <p:nvPr/>
        </p:nvSpPr>
        <p:spPr>
          <a:xfrm>
            <a:off x="927313" y="1464488"/>
            <a:ext cx="11010431" cy="33304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Prilikom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merenja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uređaj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proveravati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da li je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pritisak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veći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manji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unapred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definisane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granice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čemu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u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zavisnosti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rezultata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merenja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paliti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crvenu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zelenu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diodu</a:t>
            </a:r>
          </a:p>
        </p:txBody>
      </p:sp>
    </p:spTree>
    <p:extLst>
      <p:ext uri="{BB962C8B-B14F-4D97-AF65-F5344CB8AC3E}">
        <p14:creationId xmlns:p14="http://schemas.microsoft.com/office/powerpoint/2010/main" val="14878270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268" y="3431434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9600" err="1">
                <a:solidFill>
                  <a:schemeClr val="bg1"/>
                </a:solidFill>
                <a:latin typeface="Arial Black"/>
              </a:rPr>
              <a:t>Prikupljanje</a:t>
            </a:r>
            <a:r>
              <a:rPr lang="en-US" sz="96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9600" err="1">
                <a:solidFill>
                  <a:schemeClr val="bg1"/>
                </a:solidFill>
                <a:latin typeface="Arial Black"/>
              </a:rPr>
              <a:t>podataka</a:t>
            </a:r>
            <a:br>
              <a:rPr lang="en-US" sz="9600" dirty="0">
                <a:latin typeface="Arial Black" panose="020B0A04020102020204" pitchFamily="34" charset="0"/>
              </a:rPr>
            </a:br>
            <a:endParaRPr lang="en-US" sz="96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5811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68585" y="-9678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Prikupljanje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podataka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256753" y="1415720"/>
            <a:ext cx="11461535" cy="59253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Za </a:t>
            </a:r>
            <a:r>
              <a:rPr lang="en-US" sz="3200" b="1" dirty="0" err="1">
                <a:solidFill>
                  <a:schemeClr val="bg1"/>
                </a:solidFill>
              </a:rPr>
              <a:t>prikupljanje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dirty="0" err="1">
                <a:solidFill>
                  <a:schemeClr val="bg1"/>
                </a:solidFill>
              </a:rPr>
              <a:t>podataka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dirty="0" err="1">
                <a:solidFill>
                  <a:schemeClr val="bg1"/>
                </a:solidFill>
              </a:rPr>
              <a:t>koristićemo</a:t>
            </a:r>
            <a:r>
              <a:rPr lang="en-US" sz="3200" b="1" dirty="0">
                <a:solidFill>
                  <a:schemeClr val="bg1"/>
                </a:solidFill>
              </a:rPr>
              <a:t> audio recorder </a:t>
            </a:r>
            <a:r>
              <a:rPr lang="en-US" sz="3200" b="1" dirty="0" err="1">
                <a:solidFill>
                  <a:schemeClr val="bg1"/>
                </a:solidFill>
              </a:rPr>
              <a:t>na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mobilnom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uređaju</a:t>
            </a:r>
            <a:endParaRPr lang="en-US" sz="3200" b="1" dirty="0" err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Calibri"/>
              </a:rPr>
              <a:t>U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idealnom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scenariju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test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podaci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bi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trebalo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budu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prikupljeni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istog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tipa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uređaja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kome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će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se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izvršiti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deploy,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odnosno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u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našem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slučaju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Arduinu</a:t>
            </a:r>
            <a:endParaRPr lang="en-US" sz="3200" b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cs typeface="Calibri"/>
              </a:rPr>
              <a:t>Međutim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za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kratke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ključne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reči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 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možemo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upotrebiti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drugačiji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uređaj</a:t>
            </a:r>
            <a:endParaRPr lang="en-US" sz="3200" b="1">
              <a:solidFill>
                <a:schemeClr val="bg1"/>
              </a:solidFill>
              <a:cs typeface="Calibri"/>
            </a:endParaRPr>
          </a:p>
          <a:p>
            <a:pPr>
              <a:lnSpc>
                <a:spcPct val="150000"/>
              </a:lnSpc>
            </a:pPr>
            <a:endParaRPr lang="en-US" sz="32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80932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68585" y="-9678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Prikupljanje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podataka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4480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err="1">
                <a:solidFill>
                  <a:schemeClr val="bg1"/>
                </a:solidFill>
              </a:rPr>
              <a:t>Ključno</a:t>
            </a:r>
            <a:r>
              <a:rPr lang="en-US" sz="3200" b="1" dirty="0">
                <a:solidFill>
                  <a:schemeClr val="bg1"/>
                </a:solidFill>
              </a:rPr>
              <a:t> je da </a:t>
            </a:r>
            <a:r>
              <a:rPr lang="en-US" sz="3200" b="1" err="1">
                <a:solidFill>
                  <a:schemeClr val="bg1"/>
                </a:solidFill>
              </a:rPr>
              <a:t>iz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snimljenog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err="1">
                <a:solidFill>
                  <a:schemeClr val="bg1"/>
                </a:solidFill>
              </a:rPr>
              <a:t>audia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err="1">
                <a:solidFill>
                  <a:schemeClr val="bg1"/>
                </a:solidFill>
              </a:rPr>
              <a:t>izvučemo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err="1">
                <a:solidFill>
                  <a:schemeClr val="bg1"/>
                </a:solidFill>
              </a:rPr>
              <a:t>isečke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dužine</a:t>
            </a:r>
            <a:r>
              <a:rPr lang="en-US" sz="3200" b="1" dirty="0">
                <a:solidFill>
                  <a:schemeClr val="bg1"/>
                </a:solidFill>
              </a:rPr>
              <a:t> 1 sec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Calibri"/>
              </a:rPr>
              <a:t>Na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ovaj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način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ovezbeđujemo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najbolji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skup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podataka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treniranje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našeg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modela</a:t>
            </a:r>
            <a:endParaRPr lang="en-US" sz="3200" b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Calibri"/>
              </a:rPr>
              <a:t>U 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realnom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scenariju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trebalo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bi da 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prikupimo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audio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uzorke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iz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različitih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polnih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starosnih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grupa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ali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naš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projekat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korišćena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samo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dva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glasa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jedan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muški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jedan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ženski</a:t>
            </a:r>
          </a:p>
        </p:txBody>
      </p:sp>
    </p:spTree>
    <p:extLst>
      <p:ext uri="{BB962C8B-B14F-4D97-AF65-F5344CB8AC3E}">
        <p14:creationId xmlns:p14="http://schemas.microsoft.com/office/powerpoint/2010/main" val="1385802941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Slika 6" descr="Slika na kojoj se nalazi tekst, snimak ekrana, softver, Multimedijski softver&#10;&#10;Opis je automatski generisan">
            <a:extLst>
              <a:ext uri="{FF2B5EF4-FFF2-40B4-BE49-F238E27FC236}">
                <a16:creationId xmlns:a16="http://schemas.microsoft.com/office/drawing/2014/main" id="{A1A10D71-4F81-1F5C-95E0-D5F57D3FB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5" y="-316088"/>
            <a:ext cx="10879831" cy="73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1129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68585" y="-9678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Prikupljanje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podataka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992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</a:rPr>
              <a:t>Poslednji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korak</a:t>
            </a:r>
            <a:r>
              <a:rPr lang="en-US" sz="3600" b="1" dirty="0">
                <a:solidFill>
                  <a:schemeClr val="bg1"/>
                </a:solidFill>
              </a:rPr>
              <a:t> je </a:t>
            </a:r>
            <a:r>
              <a:rPr lang="en-US" sz="3600" b="1" dirty="0" err="1">
                <a:solidFill>
                  <a:schemeClr val="bg1"/>
                </a:solidFill>
              </a:rPr>
              <a:t>korišćenje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javno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dostupne</a:t>
            </a:r>
            <a:r>
              <a:rPr lang="en-US" sz="3600" b="1" dirty="0">
                <a:solidFill>
                  <a:schemeClr val="bg1"/>
                </a:solidFill>
              </a:rPr>
              <a:t> </a:t>
            </a:r>
            <a:r>
              <a:rPr lang="en-US" sz="3600" b="1" dirty="0" err="1">
                <a:solidFill>
                  <a:schemeClr val="bg1"/>
                </a:solidFill>
              </a:rPr>
              <a:t>biblioteke</a:t>
            </a:r>
            <a:r>
              <a:rPr lang="en-US" sz="3600" b="1" dirty="0">
                <a:solidFill>
                  <a:schemeClr val="bg1"/>
                </a:solidFill>
              </a:rPr>
              <a:t>, u google collab </a:t>
            </a:r>
            <a:r>
              <a:rPr lang="en-US" sz="3600" b="1" dirty="0" err="1">
                <a:solidFill>
                  <a:schemeClr val="bg1"/>
                </a:solidFill>
              </a:rPr>
              <a:t>okruženju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Cilj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ove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biblioteke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je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prikupljanje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google-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ovih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audio test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podataka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pozadinske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buke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koja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miksuje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našim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podacima</a:t>
            </a:r>
            <a:endParaRPr lang="en-US" sz="36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cs typeface="Calibri"/>
              </a:rPr>
              <a:t>Na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kraju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naši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podaci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se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šalju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edge impulse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bazi</a:t>
            </a:r>
            <a:endParaRPr lang="en-US" sz="2800" b="1" dirty="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93141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29</Words>
  <Application>Microsoft Office PowerPoint</Application>
  <PresentationFormat>Široki ekran</PresentationFormat>
  <Paragraphs>15</Paragraphs>
  <Slides>33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33</vt:i4>
      </vt:variant>
    </vt:vector>
  </HeadingPairs>
  <TitlesOfParts>
    <vt:vector size="34" baseType="lpstr">
      <vt:lpstr>Office Theme</vt:lpstr>
      <vt:lpstr>IoT Projekat 2 </vt:lpstr>
      <vt:lpstr>Uvod </vt:lpstr>
      <vt:lpstr>Uvod </vt:lpstr>
      <vt:lpstr>Uvod </vt:lpstr>
      <vt:lpstr>Prikupljanje podataka </vt:lpstr>
      <vt:lpstr>Prikupljanje podataka </vt:lpstr>
      <vt:lpstr>Prikupljanje podataka </vt:lpstr>
      <vt:lpstr>PowerPoint prezentacija</vt:lpstr>
      <vt:lpstr>Prikupljanje podataka </vt:lpstr>
      <vt:lpstr>PowerPoint prezentacija</vt:lpstr>
      <vt:lpstr>PowerPoint prezentacija</vt:lpstr>
      <vt:lpstr>Izvlačenje feature-a </vt:lpstr>
      <vt:lpstr>Izvlačenje feature-a </vt:lpstr>
      <vt:lpstr>PowerPoint prezentacija</vt:lpstr>
      <vt:lpstr>PowerPoint prezentacija</vt:lpstr>
      <vt:lpstr>Treniranje modela </vt:lpstr>
      <vt:lpstr>Treniranje modela </vt:lpstr>
      <vt:lpstr>PowerPoint prezentacija</vt:lpstr>
      <vt:lpstr>PowerPoint prezentacija</vt:lpstr>
      <vt:lpstr>Treniranje modela </vt:lpstr>
      <vt:lpstr>Testiranje modela </vt:lpstr>
      <vt:lpstr>Testiranje modela </vt:lpstr>
      <vt:lpstr>PowerPoint prezentacija</vt:lpstr>
      <vt:lpstr>Deploy </vt:lpstr>
      <vt:lpstr>Deploy </vt:lpstr>
      <vt:lpstr>PowerPoint prezentacija</vt:lpstr>
      <vt:lpstr>Firmware </vt:lpstr>
      <vt:lpstr>Firmware </vt:lpstr>
      <vt:lpstr>Firmware </vt:lpstr>
      <vt:lpstr>PowerPoint prezentacija</vt:lpstr>
      <vt:lpstr>PowerPoint prezentacija</vt:lpstr>
      <vt:lpstr>PowerPoint prezentacija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JETPACK COMPOSE I FUNKCIONALNO PROGRAMIRANJE KAO BUDUĆNOST ANDROID DEVELOPMENTA</dc:title>
  <dc:creator>Katarina Dinić</dc:creator>
  <cp:lastModifiedBy>Katarina Dinić</cp:lastModifiedBy>
  <cp:revision>368</cp:revision>
  <dcterms:created xsi:type="dcterms:W3CDTF">2023-09-21T17:58:12Z</dcterms:created>
  <dcterms:modified xsi:type="dcterms:W3CDTF">2024-06-19T11:12:57Z</dcterms:modified>
</cp:coreProperties>
</file>